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6" r:id="rId3"/>
    <p:sldId id="258" r:id="rId4"/>
    <p:sldId id="261" r:id="rId5"/>
    <p:sldId id="262" r:id="rId6"/>
    <p:sldId id="259" r:id="rId7"/>
    <p:sldId id="263" r:id="rId8"/>
    <p:sldId id="264" r:id="rId9"/>
    <p:sldId id="260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60DF7855-DB50-4E68-9A64-65DB37096A29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7229B3B-6D9A-4781-9E96-AD2159366D84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F7855-DB50-4E68-9A64-65DB37096A29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229B3B-6D9A-4781-9E96-AD2159366D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F7855-DB50-4E68-9A64-65DB37096A29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229B3B-6D9A-4781-9E96-AD2159366D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F7855-DB50-4E68-9A64-65DB37096A29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229B3B-6D9A-4781-9E96-AD2159366D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0DF7855-DB50-4E68-9A64-65DB37096A29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7229B3B-6D9A-4781-9E96-AD2159366D8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F7855-DB50-4E68-9A64-65DB37096A29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7229B3B-6D9A-4781-9E96-AD2159366D8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F7855-DB50-4E68-9A64-65DB37096A29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7229B3B-6D9A-4781-9E96-AD2159366D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F7855-DB50-4E68-9A64-65DB37096A29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229B3B-6D9A-4781-9E96-AD2159366D8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DF7855-DB50-4E68-9A64-65DB37096A29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229B3B-6D9A-4781-9E96-AD2159366D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0DF7855-DB50-4E68-9A64-65DB37096A29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7229B3B-6D9A-4781-9E96-AD2159366D8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60DF7855-DB50-4E68-9A64-65DB37096A29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7229B3B-6D9A-4781-9E96-AD2159366D8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60DF7855-DB50-4E68-9A64-65DB37096A29}" type="datetimeFigureOut">
              <a:rPr lang="en-US" smtClean="0"/>
              <a:t>6/27/2018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67229B3B-6D9A-4781-9E96-AD2159366D84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sz="8800" b="1" dirty="0" smtClean="0">
                <a:ln w="12700">
                  <a:solidFill>
                    <a:srgbClr val="EAEBDE">
                      <a:satMod val="155000"/>
                    </a:srgbClr>
                  </a:solidFill>
                  <a:prstDash val="solid"/>
                </a:ln>
                <a:solidFill>
                  <a:srgbClr val="676A55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bg-BG" sz="8800" b="1" dirty="0" smtClean="0">
                <a:ln w="12700">
                  <a:solidFill>
                    <a:srgbClr val="EAEBDE">
                      <a:satMod val="155000"/>
                    </a:srgbClr>
                  </a:solidFill>
                  <a:prstDash val="solid"/>
                </a:ln>
                <a:solidFill>
                  <a:srgbClr val="676A55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ЗДРАВЕЙТЕ !</a:t>
            </a:r>
            <a:endParaRPr lang="en-US" sz="8800" b="1" dirty="0">
              <a:ln w="50800"/>
              <a:solidFill>
                <a:schemeClr val="tx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2819400"/>
            <a:ext cx="8370306" cy="1752600"/>
          </a:xfrm>
        </p:spPr>
        <p:txBody>
          <a:bodyPr>
            <a:normAutofit fontScale="85000" lnSpcReduction="20000"/>
          </a:bodyPr>
          <a:lstStyle/>
          <a:p>
            <a:r>
              <a:rPr lang="bg-BG" sz="5200" dirty="0" smtClean="0"/>
              <a:t>Аз съм Петър Троплев</a:t>
            </a:r>
          </a:p>
          <a:p>
            <a:r>
              <a:rPr lang="bg-BG" dirty="0" smtClean="0"/>
              <a:t>Изпълнителен директор</a:t>
            </a:r>
            <a:r>
              <a:rPr lang="en-US" dirty="0" smtClean="0"/>
              <a:t> </a:t>
            </a:r>
            <a:r>
              <a:rPr lang="bg-BG" dirty="0" smtClean="0"/>
              <a:t>на </a:t>
            </a:r>
          </a:p>
          <a:p>
            <a:r>
              <a:rPr lang="bg-BG" dirty="0" smtClean="0"/>
              <a:t>„Орфей клуб </a:t>
            </a:r>
            <a:r>
              <a:rPr lang="bg-BG" dirty="0" err="1" smtClean="0"/>
              <a:t>уелнес</a:t>
            </a:r>
            <a:r>
              <a:rPr lang="bg-BG" dirty="0" smtClean="0"/>
              <a:t>“ АД</a:t>
            </a:r>
            <a:endParaRPr lang="en-US" dirty="0"/>
          </a:p>
          <a:p>
            <a:r>
              <a:rPr lang="bg-BG" dirty="0" smtClean="0"/>
              <a:t>Пловдив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cropped-OKU_logor_n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48660"/>
            <a:ext cx="4855739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774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ЗА КАКВО НИ Е ВСИЧКО ТОВА?</a:t>
            </a:r>
            <a:br>
              <a:rPr lang="bg-BG" dirty="0" smtClean="0"/>
            </a:br>
            <a:r>
              <a:rPr lang="bg-BG" dirty="0" smtClean="0"/>
              <a:t> КАКЪВ Е СМИСЪЛЪТ ОТ НЕГО?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5"/>
            <a:ext cx="8229600" cy="468773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n-US" dirty="0" err="1">
                <a:latin typeface="Calibri"/>
                <a:ea typeface="Calibri"/>
                <a:cs typeface="Times New Roman"/>
              </a:rPr>
              <a:t>Блокчейн</a:t>
            </a:r>
            <a:r>
              <a:rPr lang="en-US" dirty="0">
                <a:latin typeface="Calibri"/>
                <a:ea typeface="Calibri"/>
                <a:cs typeface="Times New Roman"/>
              </a:rPr>
              <a:t> е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позната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като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технологията</a:t>
            </a:r>
            <a:r>
              <a:rPr lang="en-US" dirty="0">
                <a:latin typeface="Calibri"/>
                <a:ea typeface="Calibri"/>
                <a:cs typeface="Times New Roman"/>
              </a:rPr>
              <a:t>,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която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стои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зад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биткойн</a:t>
            </a:r>
            <a:r>
              <a:rPr lang="en-US" dirty="0">
                <a:latin typeface="Calibri"/>
                <a:ea typeface="Calibri"/>
                <a:cs typeface="Times New Roman"/>
              </a:rPr>
              <a:t>.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Тя</a:t>
            </a:r>
            <a:r>
              <a:rPr lang="en-US" b="1" dirty="0">
                <a:latin typeface="Calibri"/>
                <a:ea typeface="Calibri"/>
                <a:cs typeface="Times New Roman"/>
              </a:rPr>
              <a:t> е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децентрализирана</a:t>
            </a:r>
            <a:r>
              <a:rPr lang="en-US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база</a:t>
            </a:r>
            <a:r>
              <a:rPr lang="en-US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данни</a:t>
            </a:r>
            <a:r>
              <a:rPr lang="en-US" dirty="0">
                <a:latin typeface="Calibri"/>
                <a:ea typeface="Calibri"/>
                <a:cs typeface="Times New Roman"/>
              </a:rPr>
              <a:t> и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основните</a:t>
            </a:r>
            <a:r>
              <a:rPr lang="en-US" dirty="0">
                <a:latin typeface="Calibri"/>
                <a:ea typeface="Calibri"/>
                <a:cs typeface="Times New Roman"/>
              </a:rPr>
              <a:t> й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характеристики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са</a:t>
            </a:r>
            <a:r>
              <a:rPr lang="en-US" dirty="0">
                <a:latin typeface="Calibri"/>
                <a:ea typeface="Calibri"/>
                <a:cs typeface="Times New Roman"/>
              </a:rPr>
              <a:t>,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че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информацията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не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се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съхранява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на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едно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място</a:t>
            </a:r>
            <a:r>
              <a:rPr lang="en-US" dirty="0">
                <a:latin typeface="Calibri"/>
                <a:ea typeface="Calibri"/>
                <a:cs typeface="Times New Roman"/>
              </a:rPr>
              <a:t>.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При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традиционните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бизнеси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компаниите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контролират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информацията</a:t>
            </a:r>
            <a:r>
              <a:rPr lang="en-US" dirty="0">
                <a:latin typeface="Calibri"/>
                <a:ea typeface="Calibri"/>
                <a:cs typeface="Times New Roman"/>
              </a:rPr>
              <a:t> и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са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собственици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на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тези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бази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данни</a:t>
            </a:r>
            <a:r>
              <a:rPr lang="en-US" dirty="0">
                <a:latin typeface="Calibri"/>
                <a:ea typeface="Calibri"/>
                <a:cs typeface="Times New Roman"/>
              </a:rPr>
              <a:t>.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Докато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при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блокчейн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технологията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има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мрежа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от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компютри</a:t>
            </a:r>
            <a:r>
              <a:rPr lang="en-US" dirty="0">
                <a:latin typeface="Calibri"/>
                <a:ea typeface="Calibri"/>
                <a:cs typeface="Times New Roman"/>
              </a:rPr>
              <a:t> в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цял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свят</a:t>
            </a:r>
            <a:r>
              <a:rPr lang="en-US" dirty="0">
                <a:latin typeface="Calibri"/>
                <a:ea typeface="Calibri"/>
                <a:cs typeface="Times New Roman"/>
              </a:rPr>
              <a:t> и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всеки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от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тях</a:t>
            </a:r>
            <a:r>
              <a:rPr lang="en-US" dirty="0">
                <a:latin typeface="Calibri"/>
                <a:ea typeface="Calibri"/>
                <a:cs typeface="Times New Roman"/>
              </a:rPr>
              <a:t> е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звено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или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възел</a:t>
            </a:r>
            <a:r>
              <a:rPr lang="en-US" dirty="0">
                <a:latin typeface="Calibri"/>
                <a:ea typeface="Calibri"/>
                <a:cs typeface="Times New Roman"/>
              </a:rPr>
              <a:t>.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Има</a:t>
            </a:r>
            <a:r>
              <a:rPr lang="en-US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протокол</a:t>
            </a:r>
            <a:r>
              <a:rPr lang="en-US" b="1" dirty="0">
                <a:latin typeface="Calibri"/>
                <a:ea typeface="Calibri"/>
                <a:cs typeface="Times New Roman"/>
              </a:rPr>
              <a:t>,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който</a:t>
            </a:r>
            <a:r>
              <a:rPr lang="en-US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управлява</a:t>
            </a:r>
            <a:r>
              <a:rPr lang="en-US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транзакциите</a:t>
            </a:r>
            <a:r>
              <a:rPr lang="en-US" b="1" dirty="0">
                <a:latin typeface="Calibri"/>
                <a:ea typeface="Calibri"/>
                <a:cs typeface="Times New Roman"/>
              </a:rPr>
              <a:t> и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казва</a:t>
            </a:r>
            <a:r>
              <a:rPr lang="en-US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по</a:t>
            </a:r>
            <a:r>
              <a:rPr lang="en-US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какъв</a:t>
            </a:r>
            <a:r>
              <a:rPr lang="en-US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начин</a:t>
            </a:r>
            <a:r>
              <a:rPr lang="en-US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се</a:t>
            </a:r>
            <a:r>
              <a:rPr lang="en-US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валидират</a:t>
            </a:r>
            <a:r>
              <a:rPr lang="en-US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те</a:t>
            </a:r>
            <a:r>
              <a:rPr lang="en-US" b="1" dirty="0">
                <a:latin typeface="Calibri"/>
                <a:ea typeface="Calibri"/>
                <a:cs typeface="Times New Roman"/>
              </a:rPr>
              <a:t>.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Всеки</a:t>
            </a:r>
            <a:r>
              <a:rPr lang="en-US" dirty="0">
                <a:latin typeface="Calibri"/>
                <a:ea typeface="Calibri"/>
                <a:cs typeface="Times New Roman"/>
              </a:rPr>
              <a:t>,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който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се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включи</a:t>
            </a:r>
            <a:r>
              <a:rPr lang="en-US" dirty="0">
                <a:latin typeface="Calibri"/>
                <a:ea typeface="Calibri"/>
                <a:cs typeface="Times New Roman"/>
              </a:rPr>
              <a:t>,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приема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да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спазва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този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протокол</a:t>
            </a:r>
            <a:r>
              <a:rPr lang="en-US" dirty="0">
                <a:latin typeface="Calibri"/>
                <a:ea typeface="Calibri"/>
                <a:cs typeface="Times New Roman"/>
              </a:rPr>
              <a:t> и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да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участва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заедно</a:t>
            </a:r>
            <a:r>
              <a:rPr lang="en-US" dirty="0">
                <a:latin typeface="Calibri"/>
                <a:ea typeface="Calibri"/>
                <a:cs typeface="Times New Roman"/>
              </a:rPr>
              <a:t> с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другите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играчи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във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валидирането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на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тези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транзакции</a:t>
            </a:r>
            <a:r>
              <a:rPr lang="en-US" dirty="0">
                <a:latin typeface="Calibri"/>
                <a:ea typeface="Calibri"/>
                <a:cs typeface="Times New Roman"/>
              </a:rPr>
              <a:t> и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да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подсигурява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сигурността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на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цялата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мрежа</a:t>
            </a:r>
            <a:r>
              <a:rPr lang="en-US" dirty="0">
                <a:latin typeface="Calibri"/>
                <a:ea typeface="Calibri"/>
                <a:cs typeface="Times New Roman"/>
              </a:rPr>
              <a:t>. В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блокчейн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среда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няма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как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информация</a:t>
            </a:r>
            <a:r>
              <a:rPr lang="en-US" dirty="0">
                <a:latin typeface="Calibri"/>
                <a:ea typeface="Calibri"/>
                <a:cs typeface="Times New Roman"/>
              </a:rPr>
              <a:t>,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която</a:t>
            </a:r>
            <a:r>
              <a:rPr lang="en-US" dirty="0">
                <a:latin typeface="Calibri"/>
                <a:ea typeface="Calibri"/>
                <a:cs typeface="Times New Roman"/>
              </a:rPr>
              <a:t> бъде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записана</a:t>
            </a:r>
            <a:r>
              <a:rPr lang="en-US" dirty="0">
                <a:latin typeface="Calibri"/>
                <a:ea typeface="Calibri"/>
                <a:cs typeface="Times New Roman"/>
              </a:rPr>
              <a:t>, и е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потвърдена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от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другите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участници</a:t>
            </a:r>
            <a:r>
              <a:rPr lang="en-US" dirty="0">
                <a:latin typeface="Calibri"/>
                <a:ea typeface="Calibri"/>
                <a:cs typeface="Times New Roman"/>
              </a:rPr>
              <a:t>,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да</a:t>
            </a:r>
            <a:r>
              <a:rPr lang="en-US" dirty="0">
                <a:latin typeface="Calibri"/>
                <a:ea typeface="Calibri"/>
                <a:cs typeface="Times New Roman"/>
              </a:rPr>
              <a:t> бъде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променена</a:t>
            </a:r>
            <a:r>
              <a:rPr lang="en-US" dirty="0">
                <a:latin typeface="Calibri"/>
                <a:ea typeface="Calibri"/>
                <a:cs typeface="Times New Roman"/>
              </a:rPr>
              <a:t> и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изтрита</a:t>
            </a:r>
            <a:r>
              <a:rPr lang="en-US" dirty="0">
                <a:latin typeface="Calibri"/>
                <a:ea typeface="Calibri"/>
                <a:cs typeface="Times New Roman"/>
              </a:rPr>
              <a:t>.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Тя</a:t>
            </a:r>
            <a:r>
              <a:rPr lang="en-US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позволява</a:t>
            </a:r>
            <a:r>
              <a:rPr lang="en-US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директен</a:t>
            </a:r>
            <a:r>
              <a:rPr lang="en-US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обмен</a:t>
            </a:r>
            <a:r>
              <a:rPr lang="en-US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на</a:t>
            </a:r>
            <a:r>
              <a:rPr lang="en-US" b="1" dirty="0">
                <a:latin typeface="Calibri"/>
                <a:ea typeface="Calibri"/>
                <a:cs typeface="Times New Roman"/>
              </a:rPr>
              <a:t> </a:t>
            </a:r>
            <a:r>
              <a:rPr lang="en-US" b="1" dirty="0" err="1">
                <a:latin typeface="Calibri"/>
                <a:ea typeface="Calibri"/>
                <a:cs typeface="Times New Roman"/>
              </a:rPr>
              <a:t>стойности</a:t>
            </a:r>
            <a:r>
              <a:rPr lang="en-US" dirty="0">
                <a:latin typeface="Calibri"/>
                <a:ea typeface="Calibri"/>
                <a:cs typeface="Times New Roman"/>
              </a:rPr>
              <a:t>.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Хората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могат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да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извършват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бизнес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транзакции</a:t>
            </a:r>
            <a:r>
              <a:rPr lang="en-US" dirty="0">
                <a:latin typeface="Calibri"/>
                <a:ea typeface="Calibri"/>
                <a:cs typeface="Times New Roman"/>
              </a:rPr>
              <a:t>,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да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се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информират</a:t>
            </a:r>
            <a:r>
              <a:rPr lang="en-US" dirty="0">
                <a:latin typeface="Calibri"/>
                <a:ea typeface="Calibri"/>
                <a:cs typeface="Times New Roman"/>
              </a:rPr>
              <a:t>,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да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правят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покупки</a:t>
            </a:r>
            <a:r>
              <a:rPr lang="en-US" dirty="0">
                <a:latin typeface="Calibri"/>
                <a:ea typeface="Calibri"/>
                <a:cs typeface="Times New Roman"/>
              </a:rPr>
              <a:t>.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Така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че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технологията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изцяло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ще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промени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начина</a:t>
            </a:r>
            <a:r>
              <a:rPr lang="en-US" dirty="0">
                <a:latin typeface="Calibri"/>
                <a:ea typeface="Calibri"/>
                <a:cs typeface="Times New Roman"/>
              </a:rPr>
              <a:t>,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по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който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правим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бизнес</a:t>
            </a:r>
            <a:r>
              <a:rPr lang="en-US" dirty="0">
                <a:latin typeface="Calibri"/>
                <a:ea typeface="Calibri"/>
                <a:cs typeface="Times New Roman"/>
              </a:rPr>
              <a:t> и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взаимодействаме</a:t>
            </a:r>
            <a:r>
              <a:rPr lang="en-US" dirty="0">
                <a:latin typeface="Calibri"/>
                <a:ea typeface="Calibri"/>
                <a:cs typeface="Times New Roman"/>
              </a:rPr>
              <a:t>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един</a:t>
            </a:r>
            <a:r>
              <a:rPr lang="en-US" dirty="0">
                <a:latin typeface="Calibri"/>
                <a:ea typeface="Calibri"/>
                <a:cs typeface="Times New Roman"/>
              </a:rPr>
              <a:t> с </a:t>
            </a:r>
            <a:r>
              <a:rPr lang="en-US" dirty="0" err="1">
                <a:latin typeface="Calibri"/>
                <a:ea typeface="Calibri"/>
                <a:cs typeface="Times New Roman"/>
              </a:rPr>
              <a:t>друг</a:t>
            </a:r>
            <a:r>
              <a:rPr lang="en-US" dirty="0">
                <a:latin typeface="Calibri"/>
                <a:ea typeface="Calibri"/>
                <a:cs typeface="Times New Roman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80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ПРИЛОЖЕНИЕ</a:t>
            </a:r>
            <a:br>
              <a:rPr lang="bg-BG" dirty="0" smtClean="0"/>
            </a:br>
            <a:r>
              <a:rPr lang="bg-BG" dirty="0" smtClean="0"/>
              <a:t>на </a:t>
            </a:r>
            <a:r>
              <a:rPr lang="en-US" dirty="0" err="1" smtClean="0"/>
              <a:t>Blockchain</a:t>
            </a:r>
            <a:r>
              <a:rPr lang="en-US" dirty="0" smtClean="0"/>
              <a:t> </a:t>
            </a:r>
            <a:r>
              <a:rPr lang="bg-BG" dirty="0" smtClean="0"/>
              <a:t>технологията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ВЪВ ВСЯКА ОБЛАСТ НА БИЗНЕСА, КЪДЕТО СА НЕОБХОДИМИ:</a:t>
            </a:r>
          </a:p>
          <a:p>
            <a:r>
              <a:rPr lang="bg-BG" dirty="0"/>
              <a:t> </a:t>
            </a:r>
            <a:r>
              <a:rPr lang="bg-BG" dirty="0" smtClean="0"/>
              <a:t>- ДОВЕРИЕ</a:t>
            </a:r>
          </a:p>
          <a:p>
            <a:r>
              <a:rPr lang="bg-BG" dirty="0"/>
              <a:t> </a:t>
            </a:r>
            <a:r>
              <a:rPr lang="bg-BG" dirty="0" smtClean="0"/>
              <a:t>- СИГУРНОСТ</a:t>
            </a:r>
          </a:p>
          <a:p>
            <a:r>
              <a:rPr lang="bg-BG" dirty="0"/>
              <a:t> </a:t>
            </a:r>
            <a:r>
              <a:rPr lang="bg-BG" dirty="0" smtClean="0"/>
              <a:t>- ПРОЗРАЧНОСТ</a:t>
            </a:r>
          </a:p>
          <a:p>
            <a:r>
              <a:rPr lang="bg-BG" dirty="0"/>
              <a:t> </a:t>
            </a:r>
            <a:r>
              <a:rPr lang="bg-BG" dirty="0" smtClean="0"/>
              <a:t>- БЪРЗИНА</a:t>
            </a:r>
          </a:p>
          <a:p>
            <a:r>
              <a:rPr lang="bg-BG" dirty="0"/>
              <a:t> </a:t>
            </a:r>
            <a:r>
              <a:rPr lang="bg-BG" dirty="0" smtClean="0"/>
              <a:t>- НЕЗАВИСИМОСТ ОТ ПОСРЕДНИЦИ</a:t>
            </a:r>
          </a:p>
          <a:p>
            <a:r>
              <a:rPr lang="bg-BG" dirty="0"/>
              <a:t> </a:t>
            </a:r>
            <a:r>
              <a:rPr lang="bg-BG" dirty="0" smtClean="0"/>
              <a:t>- ПРОМЯНА НА БИЗНЕС МОДЕЛА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42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Индустрии и дейности за приложение на блокчейн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БАНКИ / ФИНАНСИ</a:t>
            </a:r>
          </a:p>
          <a:p>
            <a:endParaRPr lang="bg-BG" dirty="0" smtClean="0"/>
          </a:p>
          <a:p>
            <a:r>
              <a:rPr lang="bg-BG" dirty="0" smtClean="0"/>
              <a:t>РАЗПЛАЩАНИЯ</a:t>
            </a:r>
          </a:p>
          <a:p>
            <a:endParaRPr lang="bg-BG" dirty="0" smtClean="0"/>
          </a:p>
          <a:p>
            <a:r>
              <a:rPr lang="bg-BG" dirty="0" smtClean="0"/>
              <a:t>ТУРИЗЪМ</a:t>
            </a:r>
            <a:endParaRPr lang="bg-BG" dirty="0" smtClean="0"/>
          </a:p>
          <a:p>
            <a:endParaRPr lang="bg-BG" dirty="0" smtClean="0"/>
          </a:p>
          <a:p>
            <a:r>
              <a:rPr lang="bg-BG" dirty="0" smtClean="0"/>
              <a:t>ОБРАЗОВАНИЕ</a:t>
            </a:r>
          </a:p>
          <a:p>
            <a:endParaRPr lang="bg-BG" dirty="0" smtClean="0"/>
          </a:p>
          <a:p>
            <a:r>
              <a:rPr lang="bg-BG" dirty="0" smtClean="0"/>
              <a:t>ГЛАСУВАНЕ</a:t>
            </a:r>
          </a:p>
          <a:p>
            <a:endParaRPr lang="bg-BG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0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sz="41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Индустрии и дейности за приложение на блокчейн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ЛИЗИНГ И ПРОДАЖБА НА АВТОМОБИЛИ</a:t>
            </a:r>
          </a:p>
          <a:p>
            <a:endParaRPr lang="bg-BG" dirty="0" smtClean="0"/>
          </a:p>
          <a:p>
            <a:r>
              <a:rPr lang="bg-BG" dirty="0" smtClean="0"/>
              <a:t>УМНИ ДОГОВОРИ</a:t>
            </a:r>
          </a:p>
          <a:p>
            <a:endParaRPr lang="bg-BG" dirty="0"/>
          </a:p>
          <a:p>
            <a:r>
              <a:rPr lang="bg-BG" dirty="0"/>
              <a:t>ЗАЩИТА НА ИНТЕЛЕКТУАЛНАТА </a:t>
            </a:r>
            <a:r>
              <a:rPr lang="bg-BG" dirty="0" smtClean="0"/>
              <a:t>СОБСТВЕНОСТ</a:t>
            </a:r>
          </a:p>
          <a:p>
            <a:endParaRPr lang="bg-BG" dirty="0"/>
          </a:p>
          <a:p>
            <a:r>
              <a:rPr lang="bg-BG" dirty="0" smtClean="0"/>
              <a:t>ИМОТЕН РЕГИСТЪР</a:t>
            </a:r>
            <a:endParaRPr lang="bg-BG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2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sz="41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Индустрии и дейности за приложение на блокчейн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ПУБЛИЧНАТА АДМИНИСТРАЦИЯ</a:t>
            </a:r>
          </a:p>
          <a:p>
            <a:endParaRPr lang="bg-BG" dirty="0"/>
          </a:p>
          <a:p>
            <a:r>
              <a:rPr lang="bg-BG" dirty="0" smtClean="0"/>
              <a:t>ИНДУСТРИЯТА</a:t>
            </a:r>
          </a:p>
          <a:p>
            <a:endParaRPr lang="bg-BG" dirty="0"/>
          </a:p>
          <a:p>
            <a:r>
              <a:rPr lang="bg-BG" dirty="0"/>
              <a:t>и</a:t>
            </a:r>
            <a:r>
              <a:rPr lang="bg-BG" dirty="0" smtClean="0"/>
              <a:t> навсякъде другаде, където се изисква доверие и сигурност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08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59240"/>
          </a:xfrm>
        </p:spPr>
        <p:txBody>
          <a:bodyPr>
            <a:normAutofit fontScale="90000"/>
          </a:bodyPr>
          <a:lstStyle/>
          <a:p>
            <a:pPr algn="ctr"/>
            <a:r>
              <a:rPr lang="bg-BG" dirty="0" smtClean="0"/>
              <a:t/>
            </a:r>
            <a:br>
              <a:rPr lang="bg-BG" dirty="0" smtClean="0"/>
            </a:br>
            <a:r>
              <a:rPr lang="bg-BG" sz="8900" dirty="0" smtClean="0"/>
              <a:t>В Н И М А Н И Е !</a:t>
            </a:r>
            <a:endParaRPr lang="en-US" sz="8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4104456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bg-BG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429000"/>
            <a:ext cx="3888432" cy="25901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446264"/>
            <a:ext cx="4536504" cy="25965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1880414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800" dirty="0" smtClean="0"/>
              <a:t>КРИПТОМАНИЯТА ПРЕДИЗВИКВА ЗАВИСИМОСТ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100750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2311368"/>
          </a:xfrm>
        </p:spPr>
        <p:txBody>
          <a:bodyPr>
            <a:normAutofit/>
          </a:bodyPr>
          <a:lstStyle/>
          <a:p>
            <a:pPr algn="ctr"/>
            <a:r>
              <a:rPr lang="bg-BG" sz="5400" dirty="0" err="1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Блокчейн</a:t>
            </a:r>
            <a:r>
              <a:rPr lang="bg-BG" sz="54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 не е </a:t>
            </a:r>
            <a:r>
              <a:rPr lang="bg-BG" sz="5400" dirty="0" smtClean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хазарт</a:t>
            </a:r>
            <a:r>
              <a:rPr lang="bg-BG" sz="1400" dirty="0" smtClean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/>
            </a:r>
            <a:br>
              <a:rPr lang="bg-BG" sz="1400" dirty="0" smtClean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</a:br>
            <a:r>
              <a:rPr lang="bg-BG" sz="16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/>
            </a:r>
            <a:br>
              <a:rPr lang="bg-BG" sz="1600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</a:br>
            <a:r>
              <a:rPr lang="bg-BG" sz="5400" u="sng" dirty="0" err="1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Блокчейн</a:t>
            </a:r>
            <a:r>
              <a:rPr lang="bg-BG" sz="5400" u="sng" dirty="0">
                <a:solidFill>
                  <a:srgbClr val="EAEBDE">
                    <a:tint val="100000"/>
                    <a:shade val="90000"/>
                    <a:satMod val="250000"/>
                    <a:alpha val="100000"/>
                  </a:srgbClr>
                </a:solidFill>
              </a:rPr>
              <a:t> е възможност</a:t>
            </a:r>
            <a:endParaRPr lang="en-US" sz="54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09119"/>
            <a:ext cx="8229600" cy="16633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bg-BG" dirty="0" smtClean="0"/>
              <a:t>   </a:t>
            </a:r>
          </a:p>
          <a:p>
            <a:pPr marL="0" indent="0" algn="r">
              <a:buNone/>
            </a:pPr>
            <a:r>
              <a:rPr lang="bg-BG" sz="4800" dirty="0" smtClean="0">
                <a:solidFill>
                  <a:srgbClr val="FFFF00"/>
                </a:solidFill>
              </a:rPr>
              <a:t>Благодаря за вниманието.</a:t>
            </a:r>
            <a:endParaRPr lang="en-US" sz="4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932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Blockchain</a:t>
            </a:r>
            <a:br>
              <a:rPr lang="en-US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bg-BG" sz="9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БЛОКЧЕЙН</a:t>
            </a:r>
            <a:endParaRPr lang="en-US" sz="9600" b="1" dirty="0">
              <a:ln w="50800"/>
              <a:solidFill>
                <a:schemeClr val="bg1">
                  <a:shade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2819400"/>
            <a:ext cx="8568952" cy="3633936"/>
          </a:xfrm>
        </p:spPr>
        <p:txBody>
          <a:bodyPr>
            <a:noAutofit/>
          </a:bodyPr>
          <a:lstStyle/>
          <a:p>
            <a:pPr algn="ctr"/>
            <a:r>
              <a:rPr lang="bg-BG" sz="4400" b="1" dirty="0" smtClean="0">
                <a:ln w="12700">
                  <a:solidFill>
                    <a:srgbClr val="EAEBDE">
                      <a:satMod val="155000"/>
                    </a:srgbClr>
                  </a:solidFill>
                  <a:prstDash val="solid"/>
                </a:ln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ПРИЛОЖЕНИЕ  В ТУРИЗМА И ДРУГИ ОТРАСЛИ НА ИКОНОМИКАТА, УПРАВЛЕНИЕТО И ОБЩЕСТВЕНИЯ ЖИВОТ</a:t>
            </a:r>
            <a:endParaRPr lang="en-US" sz="4400" dirty="0">
              <a:solidFill>
                <a:schemeClr val="tx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120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sz="6000" dirty="0" smtClean="0"/>
              <a:t>Биткоин  и  </a:t>
            </a:r>
            <a:r>
              <a:rPr lang="bg-BG" sz="6000" dirty="0" err="1" smtClean="0"/>
              <a:t>Блокчейн</a:t>
            </a:r>
            <a:endParaRPr lang="en-US" sz="6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409544"/>
            <a:ext cx="4104456" cy="2952328"/>
          </a:xfrm>
        </p:spPr>
      </p:pic>
      <p:sp>
        <p:nvSpPr>
          <p:cNvPr id="5" name="TextBox 4"/>
          <p:cNvSpPr txBox="1"/>
          <p:nvPr/>
        </p:nvSpPr>
        <p:spPr>
          <a:xfrm>
            <a:off x="4932040" y="2155391"/>
            <a:ext cx="3816424" cy="492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53708" y="2401452"/>
            <a:ext cx="3960440" cy="179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bg-BG" sz="4800" dirty="0">
                <a:latin typeface="Arial"/>
                <a:ea typeface="Calibri"/>
              </a:rPr>
              <a:t>Кой е </a:t>
            </a:r>
            <a:r>
              <a:rPr lang="en-US" sz="4800" dirty="0">
                <a:latin typeface="Arial"/>
                <a:ea typeface="Calibri"/>
              </a:rPr>
              <a:t>Satoshi Nakamoto</a:t>
            </a:r>
            <a:r>
              <a:rPr lang="bg-BG" sz="4800" dirty="0">
                <a:latin typeface="Arial"/>
                <a:ea typeface="Calibri"/>
              </a:rPr>
              <a:t>?</a:t>
            </a:r>
            <a:endParaRPr lang="en-US" sz="4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889017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 smtClean="0"/>
              <a:t>Идеята за БЛОКЧЕЙН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003232" cy="452628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b="1" dirty="0" smtClean="0">
                <a:latin typeface="Arial"/>
                <a:ea typeface="Calibri"/>
                <a:cs typeface="Times New Roman"/>
              </a:rPr>
              <a:t>Satoshi Nakamoto</a:t>
            </a:r>
            <a:r>
              <a:rPr lang="en-US" dirty="0">
                <a:latin typeface="Arial"/>
                <a:ea typeface="Calibri"/>
              </a:rPr>
              <a:t> </a:t>
            </a:r>
            <a:r>
              <a:rPr lang="bg-BG" dirty="0">
                <a:latin typeface="Arial"/>
                <a:ea typeface="Calibri"/>
              </a:rPr>
              <a:t>представя идеята за блок-веригата, </a:t>
            </a:r>
            <a:r>
              <a:rPr lang="bg-BG" dirty="0" smtClean="0">
                <a:latin typeface="Arial"/>
                <a:ea typeface="Calibri"/>
              </a:rPr>
              <a:t>като </a:t>
            </a:r>
            <a:r>
              <a:rPr lang="bg-BG" dirty="0">
                <a:latin typeface="Arial"/>
                <a:ea typeface="Calibri"/>
              </a:rPr>
              <a:t>идентифицира три основни нейни функции: </a:t>
            </a:r>
            <a:endParaRPr lang="bg-BG" dirty="0" smtClean="0">
              <a:latin typeface="Arial"/>
              <a:ea typeface="Calibri"/>
            </a:endParaRPr>
          </a:p>
          <a:p>
            <a:pPr algn="just"/>
            <a:r>
              <a:rPr lang="bg-BG" dirty="0">
                <a:latin typeface="Arial"/>
                <a:ea typeface="Calibri"/>
              </a:rPr>
              <a:t> </a:t>
            </a:r>
            <a:r>
              <a:rPr lang="bg-BG" dirty="0" smtClean="0">
                <a:latin typeface="Arial"/>
                <a:ea typeface="Calibri"/>
              </a:rPr>
              <a:t>- 	като </a:t>
            </a:r>
            <a:r>
              <a:rPr lang="bg-BG" dirty="0">
                <a:latin typeface="Arial"/>
                <a:ea typeface="Calibri"/>
              </a:rPr>
              <a:t>валута, </a:t>
            </a:r>
            <a:endParaRPr lang="bg-BG" dirty="0" smtClean="0">
              <a:latin typeface="Arial"/>
              <a:ea typeface="Calibri"/>
            </a:endParaRPr>
          </a:p>
          <a:p>
            <a:pPr algn="just"/>
            <a:r>
              <a:rPr lang="bg-BG" dirty="0">
                <a:latin typeface="Arial"/>
                <a:ea typeface="Calibri"/>
              </a:rPr>
              <a:t> </a:t>
            </a:r>
            <a:r>
              <a:rPr lang="bg-BG" dirty="0" smtClean="0">
                <a:latin typeface="Arial"/>
                <a:ea typeface="Calibri"/>
              </a:rPr>
              <a:t>-	като разплащателна система </a:t>
            </a:r>
            <a:r>
              <a:rPr lang="bg-BG" dirty="0">
                <a:latin typeface="Arial"/>
                <a:ea typeface="Calibri"/>
              </a:rPr>
              <a:t>и </a:t>
            </a:r>
            <a:endParaRPr lang="bg-BG" dirty="0" smtClean="0">
              <a:latin typeface="Arial"/>
              <a:ea typeface="Calibri"/>
            </a:endParaRPr>
          </a:p>
          <a:p>
            <a:pPr algn="just"/>
            <a:r>
              <a:rPr lang="bg-BG" dirty="0">
                <a:latin typeface="Arial"/>
                <a:ea typeface="Calibri"/>
              </a:rPr>
              <a:t> </a:t>
            </a:r>
            <a:r>
              <a:rPr lang="bg-BG" dirty="0" smtClean="0">
                <a:latin typeface="Arial"/>
                <a:ea typeface="Calibri"/>
              </a:rPr>
              <a:t>-</a:t>
            </a:r>
            <a:r>
              <a:rPr lang="bg-BG" dirty="0">
                <a:latin typeface="Arial"/>
                <a:ea typeface="Calibri"/>
              </a:rPr>
              <a:t>	</a:t>
            </a:r>
            <a:r>
              <a:rPr lang="bg-BG" dirty="0" smtClean="0">
                <a:latin typeface="Arial"/>
                <a:ea typeface="Calibri"/>
              </a:rPr>
              <a:t>като публичен </a:t>
            </a:r>
            <a:r>
              <a:rPr lang="bg-BG" dirty="0">
                <a:latin typeface="Arial"/>
                <a:ea typeface="Calibri"/>
              </a:rPr>
              <a:t>регистър за </a:t>
            </a:r>
            <a:r>
              <a:rPr lang="bg-BG" dirty="0" smtClean="0">
                <a:latin typeface="Arial"/>
                <a:ea typeface="Calibri"/>
              </a:rPr>
              <a:t>всякаква (</a:t>
            </a:r>
            <a:r>
              <a:rPr lang="bg-BG" dirty="0">
                <a:latin typeface="Arial"/>
                <a:ea typeface="Calibri"/>
              </a:rPr>
              <a:t>дигитална) собственост. </a:t>
            </a:r>
            <a:endParaRPr lang="bg-BG" dirty="0" smtClean="0">
              <a:latin typeface="Arial"/>
              <a:ea typeface="Calibri"/>
            </a:endParaRPr>
          </a:p>
          <a:p>
            <a:pPr algn="just"/>
            <a:r>
              <a:rPr lang="bg-BG" dirty="0" smtClean="0">
                <a:latin typeface="Arial"/>
                <a:ea typeface="Calibri"/>
              </a:rPr>
              <a:t>В първата </a:t>
            </a:r>
            <a:r>
              <a:rPr lang="bg-BG" dirty="0">
                <a:latin typeface="Arial"/>
                <a:ea typeface="Calibri"/>
              </a:rPr>
              <a:t>имплементация той нарочно пропуска последната функционалност, защото смята, че ще дойде прекалено много на обществото и се съсредоточава само върху паричните функции.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70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Peer-to-Peer (p2p)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646237"/>
            <a:ext cx="7200800" cy="4526280"/>
          </a:xfrm>
        </p:spPr>
        <p:txBody>
          <a:bodyPr/>
          <a:lstStyle/>
          <a:p>
            <a:r>
              <a:rPr lang="bg-BG" dirty="0" smtClean="0"/>
              <a:t>Децентрализирана мрежа от равнопоставени,  равноправни компютри (възли или </a:t>
            </a:r>
            <a:r>
              <a:rPr lang="bg-BG" dirty="0" err="1" smtClean="0"/>
              <a:t>нодове</a:t>
            </a:r>
            <a:r>
              <a:rPr lang="bg-BG" dirty="0" smtClean="0"/>
              <a:t>), всеки от които съхранява  веригата от блокове и участват във </a:t>
            </a:r>
            <a:r>
              <a:rPr lang="bg-BG" dirty="0" err="1" smtClean="0"/>
              <a:t>валидирането</a:t>
            </a:r>
            <a:r>
              <a:rPr lang="bg-BG" dirty="0" smtClean="0"/>
              <a:t> на транзакциите.</a:t>
            </a:r>
          </a:p>
          <a:p>
            <a:endParaRPr lang="bg-BG" dirty="0" smtClean="0"/>
          </a:p>
          <a:p>
            <a:r>
              <a:rPr lang="bg-BG" dirty="0" smtClean="0"/>
              <a:t>Транзакция – всяка информация, вписана в секцията за данни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49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 smtClean="0"/>
              <a:t>СТРУКТУРА НА БЛОКОВЕТЕ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05064"/>
            <a:ext cx="8432762" cy="2273889"/>
          </a:xfrm>
        </p:spPr>
      </p:pic>
      <p:sp>
        <p:nvSpPr>
          <p:cNvPr id="3" name="TextBox 2"/>
          <p:cNvSpPr txBox="1"/>
          <p:nvPr/>
        </p:nvSpPr>
        <p:spPr>
          <a:xfrm>
            <a:off x="813044" y="1628800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 smtClean="0"/>
              <a:t> - ИНДЕКС</a:t>
            </a:r>
            <a:r>
              <a:rPr lang="en-US" sz="2400" dirty="0" smtClean="0"/>
              <a:t> (</a:t>
            </a:r>
            <a:r>
              <a:rPr lang="bg-BG" sz="2400" dirty="0" smtClean="0"/>
              <a:t>ПОРЕДЕН НОМЕР)</a:t>
            </a:r>
          </a:p>
          <a:p>
            <a:r>
              <a:rPr lang="bg-BG" sz="2400" dirty="0" smtClean="0"/>
              <a:t> - ВРЕМЕВИ ПЕЧАТ (</a:t>
            </a:r>
            <a:r>
              <a:rPr lang="en-US" sz="2400" dirty="0" smtClean="0"/>
              <a:t>TIME STAMP)</a:t>
            </a:r>
            <a:endParaRPr lang="bg-BG" sz="2400" dirty="0" smtClean="0"/>
          </a:p>
          <a:p>
            <a:r>
              <a:rPr lang="bg-BG" sz="2400" dirty="0"/>
              <a:t> </a:t>
            </a:r>
            <a:r>
              <a:rPr lang="bg-BG" sz="2400" dirty="0" smtClean="0"/>
              <a:t>- ДАННИ </a:t>
            </a:r>
          </a:p>
          <a:p>
            <a:pPr lvl="0"/>
            <a:r>
              <a:rPr lang="bg-BG" sz="2400" dirty="0" smtClean="0">
                <a:solidFill>
                  <a:prstClr val="white"/>
                </a:solidFill>
              </a:rPr>
              <a:t> - </a:t>
            </a:r>
            <a:r>
              <a:rPr lang="bg-BG" sz="2400" dirty="0" smtClean="0"/>
              <a:t>ХЕШ (</a:t>
            </a:r>
            <a:r>
              <a:rPr lang="en-US" sz="2400" dirty="0" smtClean="0"/>
              <a:t>HASH</a:t>
            </a:r>
            <a:r>
              <a:rPr lang="bg-BG" sz="2400" dirty="0" smtClean="0"/>
              <a:t>)</a:t>
            </a:r>
            <a:r>
              <a:rPr lang="en-US" sz="2400" dirty="0" smtClean="0"/>
              <a:t> </a:t>
            </a:r>
            <a:r>
              <a:rPr lang="bg-BG" sz="2400" dirty="0" smtClean="0"/>
              <a:t>или хеш стойност</a:t>
            </a:r>
          </a:p>
          <a:p>
            <a:pPr lvl="0"/>
            <a:r>
              <a:rPr lang="bg-BG" sz="2400" dirty="0" smtClean="0">
                <a:solidFill>
                  <a:prstClr val="white"/>
                </a:solidFill>
              </a:rPr>
              <a:t> - ПРЕДХОДЕН ХЕШ</a:t>
            </a:r>
            <a:endParaRPr lang="bg-BG" sz="2400" dirty="0" smtClean="0"/>
          </a:p>
        </p:txBody>
      </p:sp>
    </p:spTree>
    <p:extLst>
      <p:ext uri="{BB962C8B-B14F-4D97-AF65-F5344CB8AC3E}">
        <p14:creationId xmlns:p14="http://schemas.microsoft.com/office/powerpoint/2010/main" val="386775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46600"/>
            <a:ext cx="8291513" cy="4363312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Най- популярният пример </a:t>
            </a:r>
            <a:br>
              <a:rPr lang="bg-BG" dirty="0" smtClean="0"/>
            </a:br>
            <a:r>
              <a:rPr lang="bg-BG" dirty="0" smtClean="0"/>
              <a:t>за хеш функция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2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dirty="0" smtClean="0"/>
              <a:t>Всяка промяна = ГРЕШКА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48747"/>
            <a:ext cx="8229600" cy="4320944"/>
          </a:xfrm>
        </p:spPr>
      </p:pic>
    </p:spTree>
    <p:extLst>
      <p:ext uri="{BB962C8B-B14F-4D97-AF65-F5344CB8AC3E}">
        <p14:creationId xmlns:p14="http://schemas.microsoft.com/office/powerpoint/2010/main" val="335142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КАК РАБОТИ ТЕХНОЛОГИЯТА БЛОКЧЕЙН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6792"/>
            <a:ext cx="7776864" cy="4967558"/>
          </a:xfrm>
        </p:spPr>
      </p:pic>
    </p:spTree>
    <p:extLst>
      <p:ext uri="{BB962C8B-B14F-4D97-AF65-F5344CB8AC3E}">
        <p14:creationId xmlns:p14="http://schemas.microsoft.com/office/powerpoint/2010/main" val="163201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</TotalTime>
  <Words>411</Words>
  <Application>Microsoft Office PowerPoint</Application>
  <PresentationFormat>On-screen Show (4:3)</PresentationFormat>
  <Paragraphs>67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Foundry</vt:lpstr>
      <vt:lpstr> ЗДРАВЕЙТЕ !</vt:lpstr>
      <vt:lpstr>Blockchain БЛОКЧЕЙН</vt:lpstr>
      <vt:lpstr>Биткоин  и  Блокчейн</vt:lpstr>
      <vt:lpstr>Идеята за БЛОКЧЕЙН</vt:lpstr>
      <vt:lpstr>Peer-to-Peer (p2p)</vt:lpstr>
      <vt:lpstr>СТРУКТУРА НА БЛОКОВЕТЕ</vt:lpstr>
      <vt:lpstr>Най- популярният пример  за хеш функция</vt:lpstr>
      <vt:lpstr>Всяка промяна = ГРЕШКА</vt:lpstr>
      <vt:lpstr>КАК РАБОТИ ТЕХНОЛОГИЯТА БЛОКЧЕЙН</vt:lpstr>
      <vt:lpstr>ЗА КАКВО НИ Е ВСИЧКО ТОВА?  КАКЪВ Е СМИСЪЛЪТ ОТ НЕГО?</vt:lpstr>
      <vt:lpstr>ПРИЛОЖЕНИЕ на Blockchain технологията</vt:lpstr>
      <vt:lpstr>Индустрии и дейности за приложение на блокчейн</vt:lpstr>
      <vt:lpstr>Индустрии и дейности за приложение на блокчейн</vt:lpstr>
      <vt:lpstr>Индустрии и дейности за приложение на блокчейн</vt:lpstr>
      <vt:lpstr> В Н И М А Н И Е !</vt:lpstr>
      <vt:lpstr>Блокчейн не е хазарт  Блокчейн е възможност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Blockchain БЛОКЧЕЙН</dc:title>
  <dc:creator>Peter Troplev</dc:creator>
  <cp:lastModifiedBy>Peter Troplev</cp:lastModifiedBy>
  <cp:revision>27</cp:revision>
  <dcterms:created xsi:type="dcterms:W3CDTF">2018-06-21T11:15:32Z</dcterms:created>
  <dcterms:modified xsi:type="dcterms:W3CDTF">2018-06-27T21:34:50Z</dcterms:modified>
</cp:coreProperties>
</file>